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97" r:id="rId3"/>
    <p:sldId id="261" r:id="rId4"/>
    <p:sldId id="274" r:id="rId5"/>
    <p:sldId id="257" r:id="rId6"/>
    <p:sldId id="292" r:id="rId7"/>
    <p:sldId id="277" r:id="rId8"/>
    <p:sldId id="258" r:id="rId9"/>
    <p:sldId id="293" r:id="rId10"/>
    <p:sldId id="259" r:id="rId11"/>
    <p:sldId id="263" r:id="rId12"/>
    <p:sldId id="275" r:id="rId13"/>
    <p:sldId id="281" r:id="rId14"/>
    <p:sldId id="262" r:id="rId15"/>
    <p:sldId id="278" r:id="rId16"/>
    <p:sldId id="279" r:id="rId17"/>
    <p:sldId id="260" r:id="rId18"/>
    <p:sldId id="280" r:id="rId19"/>
    <p:sldId id="283" r:id="rId20"/>
    <p:sldId id="282" r:id="rId21"/>
    <p:sldId id="264" r:id="rId22"/>
    <p:sldId id="265" r:id="rId23"/>
    <p:sldId id="284" r:id="rId24"/>
    <p:sldId id="285" r:id="rId25"/>
    <p:sldId id="287" r:id="rId26"/>
    <p:sldId id="286" r:id="rId27"/>
    <p:sldId id="276" r:id="rId28"/>
    <p:sldId id="272" r:id="rId29"/>
    <p:sldId id="295" r:id="rId30"/>
    <p:sldId id="268" r:id="rId31"/>
    <p:sldId id="294" r:id="rId32"/>
    <p:sldId id="270" r:id="rId33"/>
    <p:sldId id="269" r:id="rId34"/>
    <p:sldId id="273" r:id="rId35"/>
    <p:sldId id="288" r:id="rId36"/>
    <p:sldId id="267" r:id="rId37"/>
    <p:sldId id="266" r:id="rId38"/>
    <p:sldId id="298" r:id="rId39"/>
    <p:sldId id="289" r:id="rId40"/>
    <p:sldId id="290" r:id="rId41"/>
    <p:sldId id="291" r:id="rId42"/>
    <p:sldId id="29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5" autoAdjust="0"/>
    <p:restoredTop sz="94660"/>
  </p:normalViewPr>
  <p:slideViewPr>
    <p:cSldViewPr>
      <p:cViewPr varScale="1">
        <p:scale>
          <a:sx n="87" d="100"/>
          <a:sy n="87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D60FC-1290-439C-B297-D0379021BD3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7B3A4-44E0-474C-877E-816DF988A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27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B3A4-44E0-474C-877E-816DF988A5A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4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39FD-364B-4C33-95AF-EF6DC2D97EF1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20E5-112B-4AF5-8210-7118E87663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92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39FD-364B-4C33-95AF-EF6DC2D97EF1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20E5-112B-4AF5-8210-7118E87663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31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39FD-364B-4C33-95AF-EF6DC2D97EF1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20E5-112B-4AF5-8210-7118E87663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53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39FD-364B-4C33-95AF-EF6DC2D97EF1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20E5-112B-4AF5-8210-7118E87663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30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39FD-364B-4C33-95AF-EF6DC2D97EF1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20E5-112B-4AF5-8210-7118E87663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87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39FD-364B-4C33-95AF-EF6DC2D97EF1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20E5-112B-4AF5-8210-7118E87663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89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39FD-364B-4C33-95AF-EF6DC2D97EF1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20E5-112B-4AF5-8210-7118E87663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08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39FD-364B-4C33-95AF-EF6DC2D97EF1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20E5-112B-4AF5-8210-7118E87663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6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39FD-364B-4C33-95AF-EF6DC2D97EF1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20E5-112B-4AF5-8210-7118E87663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11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39FD-364B-4C33-95AF-EF6DC2D97EF1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20E5-112B-4AF5-8210-7118E87663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04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39FD-364B-4C33-95AF-EF6DC2D97EF1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20E5-112B-4AF5-8210-7118E87663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10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F39FD-364B-4C33-95AF-EF6DC2D97EF1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520E5-112B-4AF5-8210-7118E87663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28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9"/>
            <a:ext cx="9143999" cy="6861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/>
              <a:t>  </a:t>
            </a:r>
            <a:r>
              <a:rPr lang="uk-UA" sz="8000" b="1" dirty="0" smtClean="0"/>
              <a:t>Містер Велосипед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5310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433px-Bicycling-ca1887-bigwheelers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7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00px-Bike_for_four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957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/>
              <a:t> </a:t>
            </a:r>
            <a:r>
              <a:rPr lang="uk-UA" sz="4800" b="1" dirty="0" smtClean="0">
                <a:solidFill>
                  <a:schemeClr val="bg1"/>
                </a:solidFill>
              </a:rPr>
              <a:t>Ще в давнину були багатомісні велосипеди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r>
              <a:rPr lang="uk-UA" sz="9600" b="1" dirty="0" smtClean="0"/>
              <a:t>Сучасний світ та велосипед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2175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Autofit/>
          </a:bodyPr>
          <a:lstStyle/>
          <a:p>
            <a:r>
              <a:rPr lang="uk-UA" sz="9600" b="1" dirty="0" smtClean="0"/>
              <a:t>Застосування сучасного велосипеду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43873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37"/>
            <a:ext cx="9143999" cy="6858000"/>
          </a:xfrm>
        </p:spPr>
      </p:pic>
      <p:sp>
        <p:nvSpPr>
          <p:cNvPr id="8" name="TextBox 7"/>
          <p:cNvSpPr txBox="1"/>
          <p:nvPr/>
        </p:nvSpPr>
        <p:spPr>
          <a:xfrm>
            <a:off x="0" y="494116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/>
              <a:t>   </a:t>
            </a:r>
            <a:r>
              <a:rPr lang="uk-UA" sz="9600" b="1" dirty="0" smtClean="0">
                <a:solidFill>
                  <a:srgbClr val="FFFF00"/>
                </a:solidFill>
              </a:rPr>
              <a:t>Пошта Японії</a:t>
            </a:r>
            <a:endParaRPr lang="ru-RU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7" name="TextBox 6"/>
          <p:cNvSpPr txBox="1"/>
          <p:nvPr/>
        </p:nvSpPr>
        <p:spPr>
          <a:xfrm>
            <a:off x="0" y="508518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</a:rPr>
              <a:t>Поліція Лондона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3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44522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solidFill>
                  <a:schemeClr val="bg1"/>
                </a:solidFill>
              </a:rPr>
              <a:t>  Поліція Японії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13407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800px-Estacio_bicing_bc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6021288"/>
            <a:ext cx="34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елокафе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9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824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680520"/>
          </a:xfrm>
        </p:spPr>
        <p:txBody>
          <a:bodyPr>
            <a:noAutofit/>
          </a:bodyPr>
          <a:lstStyle/>
          <a:p>
            <a:pPr lvl="0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Актуальність проблеми:</a:t>
            </a: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err="1">
                <a:latin typeface="Times New Roman" pitchFamily="18" charset="0"/>
                <a:cs typeface="Times New Roman" pitchFamily="18" charset="0"/>
              </a:rPr>
              <a:t>Популяризація</a:t>
            </a: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 велосипедного виду транспорту, як </a:t>
            </a:r>
            <a:r>
              <a:rPr lang="ru-RU" sz="5400" b="1" i="1" dirty="0" err="1">
                <a:latin typeface="Times New Roman" pitchFamily="18" charset="0"/>
                <a:cs typeface="Times New Roman" pitchFamily="18" charset="0"/>
              </a:rPr>
              <a:t>запорука</a:t>
            </a: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>
                <a:latin typeface="Times New Roman" pitchFamily="18" charset="0"/>
                <a:cs typeface="Times New Roman" pitchFamily="18" charset="0"/>
              </a:rPr>
              <a:t>екологічних</a:t>
            </a: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5400" b="1" i="1" dirty="0" err="1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 проблем.</a:t>
            </a:r>
            <a:br>
              <a:rPr lang="ru-RU" sz="5400" b="1" i="1" dirty="0">
                <a:latin typeface="Times New Roman" pitchFamily="18" charset="0"/>
                <a:cs typeface="Times New Roman" pitchFamily="18" charset="0"/>
              </a:rPr>
            </a:b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2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666530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latin typeface="Times New Roman" pitchFamily="18" charset="0"/>
                <a:cs typeface="Times New Roman" pitchFamily="18" charset="0"/>
              </a:rPr>
              <a:t>Види сучасних велосипедів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00px-Delivery_Bicycl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-9016"/>
            <a:ext cx="9143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86916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Сучасний вантажний велосипед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19128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00px-Recumbent_bicycle_Toxy_CL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chemeClr val="bg1"/>
                </a:solidFill>
              </a:rPr>
              <a:t>Лежачий сучасний велосипед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478" cy="6929462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4714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err="1" smtClean="0">
                <a:latin typeface="Times New Roman" pitchFamily="18" charset="0"/>
                <a:cs typeface="Times New Roman" pitchFamily="18" charset="0"/>
              </a:rPr>
              <a:t>Велоснігохід</a:t>
            </a: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5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246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Повітряний велобайк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Вигоди від користування велосипедом для людини: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Вигода 1. </a:t>
            </a:r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Покращує доступ та вибір мобільності.</a:t>
            </a:r>
          </a:p>
          <a:p>
            <a:pPr marL="0" indent="0">
              <a:buNone/>
            </a:pP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Вигода 2. </a:t>
            </a:r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Фізичні вправи для здоров′я.</a:t>
            </a:r>
          </a:p>
          <a:p>
            <a:pPr marL="0" indent="0">
              <a:buNone/>
            </a:pP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Вигода 3. </a:t>
            </a:r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Економія коштів.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8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Вигода для суспільства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Вигода 1. </a:t>
            </a:r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Менше викидів.</a:t>
            </a:r>
          </a:p>
          <a:p>
            <a:pPr marL="0" indent="0">
              <a:buNone/>
            </a:pP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Вигода 2. </a:t>
            </a:r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Краще використання громадського простору.</a:t>
            </a:r>
          </a:p>
          <a:p>
            <a:pPr marL="0" indent="0">
              <a:buNone/>
            </a:pP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Вигода 3. </a:t>
            </a:r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Сильніша локальна та регіональна економіка.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00702"/>
          </a:xfrm>
        </p:spPr>
        <p:txBody>
          <a:bodyPr>
            <a:noAutofit/>
          </a:bodyPr>
          <a:lstStyle/>
          <a:p>
            <a:pPr lvl="0"/>
            <a:r>
              <a:rPr lang="uk-UA" sz="6600" b="1" dirty="0" smtClean="0"/>
              <a:t/>
            </a:r>
            <a:br>
              <a:rPr lang="uk-UA" sz="6600" b="1" dirty="0" smtClean="0"/>
            </a:br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Які ж фізичні закони закладені </a:t>
            </a:r>
            <a:r>
              <a:rPr lang="uk-UA" sz="6600" b="1" dirty="0">
                <a:latin typeface="Times New Roman" pitchFamily="18" charset="0"/>
                <a:cs typeface="Times New Roman" pitchFamily="18" charset="0"/>
              </a:rPr>
              <a:t>у конструкції  </a:t>
            </a:r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велосипеда?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\Desktop\Виробниче навчання. 32 група\фізика фото велосипеда\апаор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64288" cy="687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164288" y="-1"/>
                <a:ext cx="1979712" cy="68901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𝝈</m:t>
                      </m:r>
                      <m:r>
                        <a:rPr lang="ru-RU" sz="5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5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uk-UA" sz="5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54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S=</a:t>
                </a:r>
                <a:r>
                  <a:rPr lang="el-GR" sz="54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π</a:t>
                </a:r>
                <a:r>
                  <a:rPr lang="en-US" sz="54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r²     </a:t>
                </a:r>
              </a:p>
              <a:p>
                <a:endParaRPr lang="uk-UA" sz="2000" b="1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endParaRPr lang="uk-UA" sz="2000" b="1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endParaRPr lang="uk-UA" sz="2000" b="1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endParaRPr lang="uk-UA" sz="2000" b="1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𝝈</m:t>
                      </m:r>
                      <m:r>
                        <a:rPr lang="uk-UA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𝟓𝟎𝟎</m:t>
                      </m:r>
                      <m:r>
                        <a:rPr lang="uk-UA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МПа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en-US" sz="2000" b="1" i="1" dirty="0">
                  <a:solidFill>
                    <a:srgbClr val="FF000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endParaRPr lang="ru-RU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-1"/>
                <a:ext cx="1979712" cy="6890105"/>
              </a:xfrm>
              <a:prstGeom prst="rect">
                <a:avLst/>
              </a:prstGeom>
              <a:blipFill rotWithShape="1">
                <a:blip r:embed="rId3"/>
                <a:stretch>
                  <a:fillRect l="-15502" r="-495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Шина з камерою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pic8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38884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0028-028-Velosipednaja-shin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22384"/>
            <a:ext cx="4032448" cy="322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9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7200" b="1" dirty="0" smtClean="0">
                <a:solidFill>
                  <a:srgbClr val="24FC24"/>
                </a:solidFill>
                <a:latin typeface="Times New Roman" pitchFamily="18" charset="0"/>
                <a:cs typeface="Times New Roman" pitchFamily="18" charset="0"/>
              </a:rPr>
              <a:t>Сучасний велосипед</a:t>
            </a:r>
            <a:r>
              <a:rPr lang="ru-RU" sz="7200" dirty="0"/>
              <a:t/>
            </a:r>
            <a:br>
              <a:rPr lang="ru-RU" sz="7200" dirty="0"/>
            </a:br>
            <a:endParaRPr lang="ru-RU" sz="7200" dirty="0"/>
          </a:p>
        </p:txBody>
      </p:sp>
      <p:pic>
        <p:nvPicPr>
          <p:cNvPr id="4" name="Рисунок 3" descr="800px-Bicycle_diagram-uk.svg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67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Виробниче навчання. 32 група\фізика фото велосипеда\6301114_630118_630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708920"/>
                <a:ext cx="2699792" cy="1322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i="1" dirty="0" smtClean="0"/>
                  <a:t>pV=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sz="6000" b="1" i="1" smtClean="0">
                            <a:latin typeface="Cambria Math"/>
                          </a:rPr>
                          <m:t>𝑴𝑹𝑻</m:t>
                        </m:r>
                      </m:den>
                    </m:f>
                  </m:oMath>
                </a14:m>
                <a:endParaRPr lang="ru-RU" sz="6000" b="1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08920"/>
                <a:ext cx="2699792" cy="1322863"/>
              </a:xfrm>
              <a:prstGeom prst="rect">
                <a:avLst/>
              </a:prstGeom>
              <a:blipFill rotWithShape="1">
                <a:blip r:embed="rId3"/>
                <a:stretch>
                  <a:fillRect l="-13544" t="-5069" b="-161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28184" y="2852936"/>
                <a:ext cx="2915816" cy="1421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6000" b="1" i="1" dirty="0" smtClean="0"/>
                  <a:t>    </a:t>
                </a:r>
                <a:r>
                  <a:rPr lang="en-US" sz="6000" b="1" i="1" dirty="0" smtClean="0"/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/>
                          </a:rPr>
                          <m:t>𝑭</m:t>
                        </m:r>
                      </m:num>
                      <m:den>
                        <m:r>
                          <a:rPr lang="en-US" sz="6000" b="1" i="1" smtClean="0">
                            <a:latin typeface="Cambria Math"/>
                          </a:rPr>
                          <m:t>𝑺</m:t>
                        </m:r>
                      </m:den>
                    </m:f>
                  </m:oMath>
                </a14:m>
                <a:endParaRPr lang="ru-RU" sz="6000" b="1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852936"/>
                <a:ext cx="2915816" cy="1421608"/>
              </a:xfrm>
              <a:prstGeom prst="rect">
                <a:avLst/>
              </a:prstGeom>
              <a:blipFill rotWithShape="1">
                <a:blip r:embed="rId4"/>
                <a:stretch>
                  <a:fillRect b="-15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9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Джон Бойд Данлоп (англ. John Boyd Dunlop; 5 февраля 1840—23 октября 1921)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5184576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0" y="61653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Джон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Бойд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Данлоп 5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февраля 1840—23 октября 1921)</a:t>
            </a:r>
          </a:p>
        </p:txBody>
      </p:sp>
    </p:spTree>
    <p:extLst>
      <p:ext uri="{BB962C8B-B14F-4D97-AF65-F5344CB8AC3E}">
        <p14:creationId xmlns:p14="http://schemas.microsoft.com/office/powerpoint/2010/main" val="12805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Виробниче навчання. 32 група\фізика фото велосипеда\F8h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6444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Ланцюгова передача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Виробниче навчання. 32 група\фізика фото велосипеда\523378796_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08104" y="0"/>
                <a:ext cx="3635896" cy="102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 smtClean="0"/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/>
                          </a:rPr>
                          <m:t>𝒁</m:t>
                        </m:r>
                        <m:r>
                          <a:rPr lang="en-US" sz="4000" b="1" i="1" smtClean="0">
                            <a:latin typeface="Cambria Math"/>
                          </a:rPr>
                          <m:t>₁</m:t>
                        </m:r>
                      </m:num>
                      <m:den>
                        <m:r>
                          <a:rPr lang="en-US" sz="4000" b="1" i="1" smtClean="0">
                            <a:latin typeface="Cambria Math"/>
                          </a:rPr>
                          <m:t>𝒁</m:t>
                        </m:r>
                        <m:r>
                          <a:rPr lang="en-US" sz="4000" b="1" i="1" smtClean="0">
                            <a:latin typeface="Cambria Math"/>
                          </a:rPr>
                          <m:t>₂</m:t>
                        </m:r>
                      </m:den>
                    </m:f>
                  </m:oMath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0"/>
                <a:ext cx="3635896" cy="1029705"/>
              </a:xfrm>
              <a:prstGeom prst="rect">
                <a:avLst/>
              </a:prstGeom>
              <a:blipFill rotWithShape="1">
                <a:blip r:embed="rId3"/>
                <a:stretch>
                  <a:fillRect l="-3523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857752" y="3223"/>
            <a:ext cx="428923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4000" b="1" i="1" dirty="0" smtClean="0"/>
          </a:p>
          <a:p>
            <a:endParaRPr lang="uk-UA" sz="4000" b="1" i="1" dirty="0"/>
          </a:p>
          <a:p>
            <a:r>
              <a:rPr lang="ru-RU" sz="4000" b="1" i="1" dirty="0"/>
              <a:t> </a:t>
            </a:r>
            <a:r>
              <a:rPr lang="ru-RU" sz="4000" b="1" i="1" dirty="0" smtClean="0"/>
              <a:t>    </a:t>
            </a:r>
            <a: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  <a:t>D=n</a:t>
            </a:r>
            <a:r>
              <a:rPr lang="en-US" sz="7200" b="1" i="1" dirty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6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/>
          </a:p>
          <a:p>
            <a:r>
              <a:rPr lang="ru-RU" sz="4000" b="1" i="1" dirty="0" smtClean="0"/>
              <a:t>(</a:t>
            </a:r>
            <a:r>
              <a:rPr lang="en-US" sz="4000" b="1" i="1" dirty="0" smtClean="0"/>
              <a:t>1</a:t>
            </a:r>
            <a:r>
              <a:rPr lang="ru-RU" sz="4000" b="1" i="1" dirty="0" smtClean="0"/>
              <a:t>дюйм=2,54 см)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0567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Виробниче навчання. 32 група\фізика фото велосипеда\velo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Визначення сили опору на веденій зірочці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852"/>
            </a:stretch>
          </a:blipFill>
        </p:spPr>
        <p:txBody>
          <a:bodyPr/>
          <a:lstStyle/>
          <a:p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0254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Виробниче навчання. 32 група\фізика фото велосипеда\15189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Виробниче навчання. 32 група\фізика фото велосипеда\300px-Beam_ben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dirty="0" smtClean="0"/>
              <a:t>                                              </a:t>
            </a:r>
            <a:r>
              <a:rPr lang="uk-UA" sz="5300" b="1" dirty="0" smtClean="0">
                <a:latin typeface="Times New Roman" pitchFamily="18" charset="0"/>
                <a:cs typeface="Times New Roman" pitchFamily="18" charset="0"/>
              </a:rPr>
              <a:t>Підшипники</a:t>
            </a:r>
            <a:br>
              <a:rPr lang="uk-UA" sz="53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vidkrut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697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cartri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550810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725144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Каретка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90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latin typeface="Times New Roman" pitchFamily="18" charset="0"/>
                <a:cs typeface="Times New Roman" pitchFamily="18" charset="0"/>
              </a:rPr>
              <a:t>Велосипедисту на замітку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9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1916832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41600" y="2073589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 </a:t>
            </a:r>
            <a:endParaRPr lang="ru-RU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638417"/>
            <a:ext cx="92869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5963"/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Але не завжди велосипед мав такий вигляд.</a:t>
            </a:r>
          </a:p>
          <a:p>
            <a:pPr indent="715963"/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Заглянемо в історію.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6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Обов′язки велосипедистів: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 території України рухатися по дорозі на велосипеді дозволяється з 14 років;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Велосипед обов′язково повинен бути обладнаний звуковим сигналом та світловідбивачами;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Для руху в темну пору доби необхідно увімкнути ліхтар (фара);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Виїжджати на проїзну частину  можна лише в тому випадку, якщо здатен рухатись з швидкістю 20-30 км/год.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Водіям велосипедів забороняється!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Керувати велосипедом з несправним гальмом або вимкненою фарою у темну пору.</a:t>
            </a:r>
          </a:p>
          <a:p>
            <a:pPr marL="514350" indent="-514350">
              <a:buAutoNum type="arabicPeriod"/>
            </a:pP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Під час руху триматися за інший транспортний засіб.</a:t>
            </a:r>
          </a:p>
          <a:p>
            <a:pPr marL="514350" indent="-514350">
              <a:buAutoNum type="arabicPeriod"/>
            </a:pP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Їздити не тримаючись за руль та знімати ноги з педалів.</a:t>
            </a:r>
          </a:p>
          <a:p>
            <a:pPr marL="514350" indent="-514350">
              <a:buAutoNum type="arabicPeriod"/>
            </a:pP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Перевозити пасажирів на велосипеді, за винятком дітей до 7 років на додатковому, спеціально обладнаному сидінні.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Дякуємо за увагу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9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endParaRPr lang="ru-RU" sz="2400" b="1" dirty="0"/>
          </a:p>
        </p:txBody>
      </p:sp>
      <p:pic>
        <p:nvPicPr>
          <p:cNvPr id="4" name="Объект 3" descr="800px-Draisine_or_Laufmaschine,_around_1820._Archetype_of_the_Bicycle._Pic_0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217570"/>
            <a:ext cx="8352928" cy="5451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42" y="1724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/>
              <a:t>Дрезина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9872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\Барон Карл Дрез (полное имя — барон Карл Фридрих Кристиан Людвиг Драйз фон Зауерброн)  (1785- 1851) — немецкий изобретатель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72608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          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16530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  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Барон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Карл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Дрез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1785- 1851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німецький винахідник.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421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4516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Ordinary_bicycle0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8336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  </a:t>
            </a:r>
            <a:endParaRPr lang="ru-RU" sz="5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25144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chemeClr val="bg1"/>
                </a:solidFill>
              </a:rPr>
              <a:t>Перший металевий велосипед</a:t>
            </a:r>
          </a:p>
          <a:p>
            <a:r>
              <a:rPr lang="uk-UA" sz="4800" b="1" dirty="0">
                <a:solidFill>
                  <a:schemeClr val="bg1"/>
                </a:solidFill>
              </a:rPr>
              <a:t>«Пенні-фартинг»</a:t>
            </a:r>
            <a:endParaRPr lang="ru-RU" sz="48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7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картинки\Джон Кемп Старли (1854 — 1901) был английским изобретателем и промышленником, которого многие считают изобретателем современного велосипеда, и также создателем имени Ровер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715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картинки\The-Rover-Safety-Bi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94" y="0"/>
            <a:ext cx="4644008" cy="60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093296"/>
            <a:ext cx="4515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Кемп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Старлі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(1854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— 1901) – англійський винахідник.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5294" y="6000768"/>
            <a:ext cx="462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Патент на «ровер»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331</Words>
  <Application>Microsoft Office PowerPoint</Application>
  <PresentationFormat>Экран (4:3)</PresentationFormat>
  <Paragraphs>73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2</vt:lpstr>
      <vt:lpstr>  Актуальність проблеми: Популяризація велосипедного виду транспорту, як запорука вирішення екологічних та транспортних проблем. </vt:lpstr>
      <vt:lpstr> Сучасний велосипед 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Сучасний світ та велосипед</vt:lpstr>
      <vt:lpstr>Застосування сучасного велосипеду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сучасних велосипедів</vt:lpstr>
      <vt:lpstr>Презентация PowerPoint</vt:lpstr>
      <vt:lpstr>Презентация PowerPoint</vt:lpstr>
      <vt:lpstr>Презентация PowerPoint</vt:lpstr>
      <vt:lpstr>Презентация PowerPoint</vt:lpstr>
      <vt:lpstr>Вигоди від користування велосипедом для людини:</vt:lpstr>
      <vt:lpstr>Вигода для суспільства</vt:lpstr>
      <vt:lpstr> Які ж фізичні закони закладені у конструкції  велосипеда?</vt:lpstr>
      <vt:lpstr>Презентация PowerPoint</vt:lpstr>
      <vt:lpstr>Шина з камерою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Визначення сили опору на веденій зірочці</vt:lpstr>
      <vt:lpstr>Презентация PowerPoint</vt:lpstr>
      <vt:lpstr>Презентация PowerPoint</vt:lpstr>
      <vt:lpstr>                                              Підшипники </vt:lpstr>
      <vt:lpstr>Велосипедисту на замітку</vt:lpstr>
      <vt:lpstr>Обов′язки велосипедистів:</vt:lpstr>
      <vt:lpstr>Водіям велосипедів забороняється!</vt:lpstr>
      <vt:lpstr>Дякуємо за увагу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ПК</cp:lastModifiedBy>
  <cp:revision>37</cp:revision>
  <dcterms:created xsi:type="dcterms:W3CDTF">2014-03-31T09:34:34Z</dcterms:created>
  <dcterms:modified xsi:type="dcterms:W3CDTF">2014-04-15T17:53:55Z</dcterms:modified>
</cp:coreProperties>
</file>